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381" r:id="rId2"/>
    <p:sldId id="408" r:id="rId3"/>
    <p:sldId id="420" r:id="rId4"/>
    <p:sldId id="409" r:id="rId5"/>
    <p:sldId id="260" r:id="rId6"/>
    <p:sldId id="410" r:id="rId7"/>
    <p:sldId id="263" r:id="rId8"/>
    <p:sldId id="364" r:id="rId9"/>
    <p:sldId id="413" r:id="rId10"/>
    <p:sldId id="414" r:id="rId11"/>
    <p:sldId id="415" r:id="rId12"/>
    <p:sldId id="416" r:id="rId13"/>
    <p:sldId id="417" r:id="rId14"/>
    <p:sldId id="418" r:id="rId15"/>
    <p:sldId id="419" r:id="rId16"/>
    <p:sldId id="386" r:id="rId17"/>
    <p:sldId id="389" r:id="rId18"/>
    <p:sldId id="392" r:id="rId19"/>
    <p:sldId id="393" r:id="rId20"/>
    <p:sldId id="394" r:id="rId21"/>
    <p:sldId id="395" r:id="rId22"/>
    <p:sldId id="404" r:id="rId23"/>
    <p:sldId id="411" r:id="rId24"/>
    <p:sldId id="406" r:id="rId25"/>
    <p:sldId id="383" r:id="rId26"/>
    <p:sldId id="384" r:id="rId27"/>
    <p:sldId id="385" r:id="rId28"/>
    <p:sldId id="412" r:id="rId29"/>
    <p:sldId id="349" r:id="rId30"/>
    <p:sldId id="359" r:id="rId31"/>
    <p:sldId id="42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920" y="-4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'График опроса'!$C$4</c:f>
              <c:strCache>
                <c:ptCount val="1"/>
                <c:pt idx="0">
                  <c:v>Правильные ответы</c:v>
                </c:pt>
              </c:strCache>
            </c:strRef>
          </c:tx>
          <c:invertIfNegative val="0"/>
          <c:cat>
            <c:strRef>
              <c:f>'График опроса'!$B$5:$B$8</c:f>
              <c:strCache>
                <c:ptCount val="4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</c:strCache>
            </c:strRef>
          </c:cat>
          <c:val>
            <c:numRef>
              <c:f>'График опроса'!$C$5:$C$8</c:f>
              <c:numCache>
                <c:formatCode>General</c:formatCode>
                <c:ptCount val="4"/>
                <c:pt idx="0">
                  <c:v>2</c:v>
                </c:pt>
                <c:pt idx="3">
                  <c:v>9</c:v>
                </c:pt>
              </c:numCache>
            </c:numRef>
          </c:val>
        </c:ser>
        <c:ser>
          <c:idx val="1"/>
          <c:order val="1"/>
          <c:tx>
            <c:strRef>
              <c:f>'График опроса'!$D$4</c:f>
              <c:strCache>
                <c:ptCount val="1"/>
                <c:pt idx="0">
                  <c:v>Неправильные ответы</c:v>
                </c:pt>
              </c:strCache>
            </c:strRef>
          </c:tx>
          <c:invertIfNegative val="0"/>
          <c:cat>
            <c:strRef>
              <c:f>'График опроса'!$B$5:$B$8</c:f>
              <c:strCache>
                <c:ptCount val="4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</c:strCache>
            </c:strRef>
          </c:cat>
          <c:val>
            <c:numRef>
              <c:f>'График опроса'!$D$5:$D$8</c:f>
              <c:numCache>
                <c:formatCode>General</c:formatCode>
                <c:ptCount val="4"/>
                <c:pt idx="0">
                  <c:v>23</c:v>
                </c:pt>
                <c:pt idx="1">
                  <c:v>25</c:v>
                </c:pt>
                <c:pt idx="2">
                  <c:v>25</c:v>
                </c:pt>
                <c:pt idx="3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5244928"/>
        <c:axId val="127258560"/>
        <c:axId val="0"/>
      </c:bar3DChart>
      <c:catAx>
        <c:axId val="125244928"/>
        <c:scaling>
          <c:orientation val="minMax"/>
        </c:scaling>
        <c:delete val="0"/>
        <c:axPos val="b"/>
        <c:majorTickMark val="out"/>
        <c:minorTickMark val="none"/>
        <c:tickLblPos val="nextTo"/>
        <c:crossAx val="127258560"/>
        <c:crosses val="autoZero"/>
        <c:auto val="1"/>
        <c:lblAlgn val="ctr"/>
        <c:lblOffset val="100"/>
        <c:noMultiLvlLbl val="0"/>
      </c:catAx>
      <c:valAx>
        <c:axId val="1272585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524492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i="1">
                <a:solidFill>
                  <a:srgbClr val="0070C0"/>
                </a:solidFill>
              </a:rPr>
              <a:t>Изменение численности бизонов</a:t>
            </a:r>
          </a:p>
          <a:p>
            <a:pPr>
              <a:defRPr/>
            </a:pPr>
            <a:r>
              <a:rPr lang="ru-RU" i="1">
                <a:solidFill>
                  <a:srgbClr val="0070C0"/>
                </a:solidFill>
              </a:rPr>
              <a:t>с 1800 г. - по 1900 г.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'График опроса'!$I$26:$I$27</c:f>
              <c:strCache>
                <c:ptCount val="2"/>
                <c:pt idx="0">
                  <c:v>1800 г</c:v>
                </c:pt>
                <c:pt idx="1">
                  <c:v>1900 г</c:v>
                </c:pt>
              </c:strCache>
            </c:strRef>
          </c:cat>
          <c:val>
            <c:numRef>
              <c:f>'График опроса'!$J$26:$J$27</c:f>
              <c:numCache>
                <c:formatCode>General</c:formatCode>
                <c:ptCount val="2"/>
                <c:pt idx="0">
                  <c:v>40000000</c:v>
                </c:pt>
                <c:pt idx="1">
                  <c:v>1000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5920128"/>
        <c:axId val="178332800"/>
      </c:barChart>
      <c:catAx>
        <c:axId val="135920128"/>
        <c:scaling>
          <c:orientation val="minMax"/>
        </c:scaling>
        <c:delete val="0"/>
        <c:axPos val="b"/>
        <c:majorTickMark val="none"/>
        <c:minorTickMark val="none"/>
        <c:tickLblPos val="nextTo"/>
        <c:crossAx val="178332800"/>
        <c:crosses val="autoZero"/>
        <c:auto val="1"/>
        <c:lblAlgn val="ctr"/>
        <c:lblOffset val="100"/>
        <c:noMultiLvlLbl val="0"/>
      </c:catAx>
      <c:valAx>
        <c:axId val="17833280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Численность</a:t>
                </a:r>
                <a:r>
                  <a:rPr lang="ru-RU" baseline="0"/>
                  <a:t> бизонов</a:t>
                </a:r>
                <a:endParaRPr lang="ru-RU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13592012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i="1">
                <a:solidFill>
                  <a:srgbClr val="0070C0"/>
                </a:solidFill>
              </a:rPr>
              <a:t>Изменение численности соболя</a:t>
            </a:r>
            <a:r>
              <a:rPr lang="ru-RU" i="1" baseline="0">
                <a:solidFill>
                  <a:srgbClr val="0070C0"/>
                </a:solidFill>
              </a:rPr>
              <a:t> </a:t>
            </a:r>
          </a:p>
          <a:p>
            <a:pPr>
              <a:defRPr/>
            </a:pPr>
            <a:r>
              <a:rPr lang="ru-RU" i="1" baseline="0">
                <a:solidFill>
                  <a:srgbClr val="0070C0"/>
                </a:solidFill>
              </a:rPr>
              <a:t>с 1917 г. - по 2017 г.</a:t>
            </a:r>
            <a:endParaRPr lang="ru-RU" i="1">
              <a:solidFill>
                <a:srgbClr val="0070C0"/>
              </a:solidFill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invertIfNegative val="0"/>
          <c:cat>
            <c:strRef>
              <c:f>'График опроса'!$I$4:$I$5</c:f>
              <c:strCache>
                <c:ptCount val="2"/>
                <c:pt idx="0">
                  <c:v>1917 г</c:v>
                </c:pt>
                <c:pt idx="1">
                  <c:v>2017 г</c:v>
                </c:pt>
              </c:strCache>
            </c:strRef>
          </c:cat>
          <c:val>
            <c:numRef>
              <c:f>'График опроса'!$J$4:$J$5</c:f>
              <c:numCache>
                <c:formatCode>General</c:formatCode>
                <c:ptCount val="2"/>
                <c:pt idx="0">
                  <c:v>30</c:v>
                </c:pt>
                <c:pt idx="1">
                  <c:v>7486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100"/>
        <c:axId val="136485888"/>
        <c:axId val="133970688"/>
      </c:barChart>
      <c:catAx>
        <c:axId val="136485888"/>
        <c:scaling>
          <c:orientation val="minMax"/>
        </c:scaling>
        <c:delete val="0"/>
        <c:axPos val="b"/>
        <c:majorTickMark val="none"/>
        <c:minorTickMark val="none"/>
        <c:tickLblPos val="nextTo"/>
        <c:crossAx val="133970688"/>
        <c:crosses val="autoZero"/>
        <c:auto val="1"/>
        <c:lblAlgn val="ctr"/>
        <c:lblOffset val="100"/>
        <c:noMultiLvlLbl val="0"/>
      </c:catAx>
      <c:valAx>
        <c:axId val="13397068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Численность</a:t>
                </a:r>
                <a:r>
                  <a:rPr lang="ru-RU" baseline="0"/>
                  <a:t> соболей</a:t>
                </a:r>
                <a:endParaRPr lang="ru-RU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13648588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zero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5555555555555558E-3"/>
          <c:y val="5.0925925925925923E-2"/>
          <c:w val="0.59508464566929131"/>
          <c:h val="0.62037037037037035"/>
        </c:manualLayout>
      </c:layout>
      <c:pie3DChart>
        <c:varyColors val="1"/>
        <c:ser>
          <c:idx val="0"/>
          <c:order val="0"/>
          <c:cat>
            <c:strRef>
              <c:f>'круговая диаграмма'!$B$3:$B$6</c:f>
              <c:strCache>
                <c:ptCount val="4"/>
                <c:pt idx="0">
                  <c:v>38 % - Пингвины Адели</c:v>
                </c:pt>
                <c:pt idx="1">
                  <c:v>6% - Антарктический малый полосатик</c:v>
                </c:pt>
                <c:pt idx="2">
                  <c:v>30 % - Антарктический бурувестник</c:v>
                </c:pt>
                <c:pt idx="3">
                  <c:v>26% - Прочие морские обитатели</c:v>
                </c:pt>
              </c:strCache>
            </c:strRef>
          </c:cat>
          <c:val>
            <c:numRef>
              <c:f>'круговая диаграмма'!$C$3:$C$6</c:f>
              <c:numCache>
                <c:formatCode>General</c:formatCode>
                <c:ptCount val="4"/>
                <c:pt idx="0">
                  <c:v>38</c:v>
                </c:pt>
                <c:pt idx="1">
                  <c:v>6</c:v>
                </c:pt>
                <c:pt idx="2">
                  <c:v>30</c:v>
                </c:pt>
                <c:pt idx="3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800" b="0" i="1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 b="0" i="1" baseline="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800" b="0" i="1" baseline="0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800" b="0" i="1" baseline="0"/>
            </a:pPr>
            <a:endParaRPr lang="ru-RU"/>
          </a:p>
        </c:txPr>
      </c:legendEntry>
      <c:layout>
        <c:manualLayout>
          <c:xMode val="edge"/>
          <c:yMode val="edge"/>
          <c:x val="0.52703660498627714"/>
          <c:y val="7.5493000777691374E-2"/>
          <c:w val="0.47118324301415071"/>
          <c:h val="0.89987466670369964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'График опроса'!$C$4</c:f>
              <c:strCache>
                <c:ptCount val="1"/>
                <c:pt idx="0">
                  <c:v>Правильные ответы</c:v>
                </c:pt>
              </c:strCache>
            </c:strRef>
          </c:tx>
          <c:invertIfNegative val="0"/>
          <c:cat>
            <c:strRef>
              <c:f>'График опроса'!$B$5:$B$8</c:f>
              <c:strCache>
                <c:ptCount val="4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</c:strCache>
            </c:strRef>
          </c:cat>
          <c:val>
            <c:numRef>
              <c:f>'График опроса'!$C$5:$C$8</c:f>
              <c:numCache>
                <c:formatCode>General</c:formatCode>
                <c:ptCount val="4"/>
                <c:pt idx="0">
                  <c:v>12</c:v>
                </c:pt>
                <c:pt idx="1">
                  <c:v>13</c:v>
                </c:pt>
                <c:pt idx="2">
                  <c:v>16</c:v>
                </c:pt>
                <c:pt idx="3">
                  <c:v>20</c:v>
                </c:pt>
              </c:numCache>
            </c:numRef>
          </c:val>
        </c:ser>
        <c:ser>
          <c:idx val="1"/>
          <c:order val="1"/>
          <c:tx>
            <c:strRef>
              <c:f>'График опроса'!$D$4</c:f>
              <c:strCache>
                <c:ptCount val="1"/>
                <c:pt idx="0">
                  <c:v>Неправильные ответы</c:v>
                </c:pt>
              </c:strCache>
            </c:strRef>
          </c:tx>
          <c:invertIfNegative val="0"/>
          <c:cat>
            <c:strRef>
              <c:f>'График опроса'!$B$5:$B$8</c:f>
              <c:strCache>
                <c:ptCount val="4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</c:strCache>
            </c:strRef>
          </c:cat>
          <c:val>
            <c:numRef>
              <c:f>'График опроса'!$D$5:$D$8</c:f>
              <c:numCache>
                <c:formatCode>General</c:formatCode>
                <c:ptCount val="4"/>
                <c:pt idx="0">
                  <c:v>13</c:v>
                </c:pt>
                <c:pt idx="1">
                  <c:v>12</c:v>
                </c:pt>
                <c:pt idx="2">
                  <c:v>9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2685824"/>
        <c:axId val="165584192"/>
        <c:axId val="0"/>
      </c:bar3DChart>
      <c:catAx>
        <c:axId val="212685824"/>
        <c:scaling>
          <c:orientation val="minMax"/>
        </c:scaling>
        <c:delete val="0"/>
        <c:axPos val="b"/>
        <c:majorTickMark val="out"/>
        <c:minorTickMark val="none"/>
        <c:tickLblPos val="nextTo"/>
        <c:crossAx val="165584192"/>
        <c:crosses val="autoZero"/>
        <c:auto val="1"/>
        <c:lblAlgn val="ctr"/>
        <c:lblOffset val="100"/>
        <c:noMultiLvlLbl val="0"/>
      </c:catAx>
      <c:valAx>
        <c:axId val="1655841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26858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'График опроса'!$C$4</c:f>
              <c:strCache>
                <c:ptCount val="1"/>
                <c:pt idx="0">
                  <c:v>Правильные ответы</c:v>
                </c:pt>
              </c:strCache>
            </c:strRef>
          </c:tx>
          <c:invertIfNegative val="0"/>
          <c:cat>
            <c:strRef>
              <c:f>'График опроса'!$B$5:$B$8</c:f>
              <c:strCache>
                <c:ptCount val="4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</c:strCache>
            </c:strRef>
          </c:cat>
          <c:val>
            <c:numRef>
              <c:f>'График опроса'!$C$5:$C$8</c:f>
              <c:numCache>
                <c:formatCode>General</c:formatCode>
                <c:ptCount val="4"/>
                <c:pt idx="0">
                  <c:v>2</c:v>
                </c:pt>
                <c:pt idx="3">
                  <c:v>9</c:v>
                </c:pt>
              </c:numCache>
            </c:numRef>
          </c:val>
        </c:ser>
        <c:ser>
          <c:idx val="1"/>
          <c:order val="1"/>
          <c:tx>
            <c:strRef>
              <c:f>'График опроса'!$D$4</c:f>
              <c:strCache>
                <c:ptCount val="1"/>
                <c:pt idx="0">
                  <c:v>Неправильные ответы</c:v>
                </c:pt>
              </c:strCache>
            </c:strRef>
          </c:tx>
          <c:invertIfNegative val="0"/>
          <c:cat>
            <c:strRef>
              <c:f>'График опроса'!$B$5:$B$8</c:f>
              <c:strCache>
                <c:ptCount val="4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</c:strCache>
            </c:strRef>
          </c:cat>
          <c:val>
            <c:numRef>
              <c:f>'График опроса'!$D$5:$D$8</c:f>
              <c:numCache>
                <c:formatCode>General</c:formatCode>
                <c:ptCount val="4"/>
                <c:pt idx="0">
                  <c:v>23</c:v>
                </c:pt>
                <c:pt idx="1">
                  <c:v>25</c:v>
                </c:pt>
                <c:pt idx="2">
                  <c:v>25</c:v>
                </c:pt>
                <c:pt idx="3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20264448"/>
        <c:axId val="229640448"/>
        <c:axId val="0"/>
      </c:bar3DChart>
      <c:catAx>
        <c:axId val="220264448"/>
        <c:scaling>
          <c:orientation val="minMax"/>
        </c:scaling>
        <c:delete val="0"/>
        <c:axPos val="b"/>
        <c:majorTickMark val="out"/>
        <c:minorTickMark val="none"/>
        <c:tickLblPos val="nextTo"/>
        <c:crossAx val="229640448"/>
        <c:crosses val="autoZero"/>
        <c:auto val="1"/>
        <c:lblAlgn val="ctr"/>
        <c:lblOffset val="100"/>
        <c:noMultiLvlLbl val="0"/>
      </c:catAx>
      <c:valAx>
        <c:axId val="2296404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02644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47DA65-147E-4839-B488-86780A7A2CC6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9F1AA24-7417-476A-B487-8CECADDA0007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7DA65-147E-4839-B488-86780A7A2CC6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AA24-7417-476A-B487-8CECADDA0007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7DA65-147E-4839-B488-86780A7A2CC6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AA24-7417-476A-B487-8CECADDA0007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7DA65-147E-4839-B488-86780A7A2CC6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AA24-7417-476A-B487-8CECADDA000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7DA65-147E-4839-B488-86780A7A2CC6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AA24-7417-476A-B487-8CECADDA000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7DA65-147E-4839-B488-86780A7A2CC6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AA24-7417-476A-B487-8CECADDA000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7DA65-147E-4839-B488-86780A7A2CC6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AA24-7417-476A-B487-8CECADDA0007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7DA65-147E-4839-B488-86780A7A2CC6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AA24-7417-476A-B487-8CECADDA0007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7DA65-147E-4839-B488-86780A7A2CC6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AA24-7417-476A-B487-8CECADDA00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7DA65-147E-4839-B488-86780A7A2CC6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AA24-7417-476A-B487-8CECADDA00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7DA65-147E-4839-B488-86780A7A2CC6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AA24-7417-476A-B487-8CECADDA00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E47DA65-147E-4839-B488-86780A7A2CC6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59F1AA24-7417-476A-B487-8CECADDA000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49927" y="2090433"/>
            <a:ext cx="35505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Тема доклада</a:t>
            </a:r>
            <a:endParaRPr lang="ru-RU" sz="3200" b="1" i="1" dirty="0" smtClean="0">
              <a:solidFill>
                <a:srgbClr val="0070C0"/>
              </a:solidFill>
              <a:effectLst/>
            </a:endParaRPr>
          </a:p>
          <a:p>
            <a:endParaRPr lang="ru-RU" sz="1600" dirty="0"/>
          </a:p>
          <a:p>
            <a:endParaRPr lang="ru-RU" sz="1600" dirty="0" smtClean="0">
              <a:effectLst/>
            </a:endParaRPr>
          </a:p>
          <a:p>
            <a:endParaRPr lang="ru-RU" sz="1600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924944"/>
            <a:ext cx="7795224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73624"/>
              </a:buClr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uLnTx/>
                <a:uFillTx/>
              </a:rPr>
              <a:t>«История возникновения заповедников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73624"/>
              </a:buClr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uLnTx/>
                <a:uFillTx/>
              </a:rPr>
              <a:t>и национальных парков»</a:t>
            </a:r>
            <a:endParaRPr kumimoji="0" lang="ru-RU" sz="2800" b="1" i="1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uLnTx/>
              <a:uFillTx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2120" y="4437112"/>
            <a:ext cx="317131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b="1" i="1" dirty="0" smtClean="0">
              <a:solidFill>
                <a:srgbClr val="0070C0"/>
              </a:solidFill>
            </a:endParaRPr>
          </a:p>
          <a:p>
            <a:r>
              <a:rPr lang="ru-RU" sz="1600" b="1" i="1" dirty="0" smtClean="0">
                <a:solidFill>
                  <a:srgbClr val="0070C0"/>
                </a:solidFill>
              </a:rPr>
              <a:t>Работу выполнила</a:t>
            </a:r>
          </a:p>
          <a:p>
            <a:r>
              <a:rPr lang="ru-RU" sz="1600" b="1" i="1" dirty="0" smtClean="0">
                <a:solidFill>
                  <a:srgbClr val="0070C0"/>
                </a:solidFill>
              </a:rPr>
              <a:t>Ученица 2В класса школы № 625</a:t>
            </a:r>
          </a:p>
          <a:p>
            <a:r>
              <a:rPr lang="ru-RU" sz="1600" b="1" i="1" dirty="0" err="1" smtClean="0">
                <a:solidFill>
                  <a:srgbClr val="0070C0"/>
                </a:solidFill>
              </a:rPr>
              <a:t>Зянтерекова</a:t>
            </a:r>
            <a:r>
              <a:rPr lang="ru-RU" sz="1600" b="1" i="1" dirty="0" smtClean="0">
                <a:solidFill>
                  <a:srgbClr val="0070C0"/>
                </a:solidFill>
              </a:rPr>
              <a:t> Анна</a:t>
            </a:r>
            <a:endParaRPr lang="ru-RU" sz="1600" b="1" i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60556" y="6016932"/>
            <a:ext cx="2011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>
                <a:solidFill>
                  <a:srgbClr val="0070C0"/>
                </a:solidFill>
              </a:rPr>
              <a:t>г</a:t>
            </a:r>
            <a:r>
              <a:rPr lang="ru-RU" sz="1600" b="1" i="1" dirty="0" smtClean="0">
                <a:solidFill>
                  <a:srgbClr val="0070C0"/>
                </a:solidFill>
              </a:rPr>
              <a:t>. Санкт-Петербург</a:t>
            </a:r>
          </a:p>
          <a:p>
            <a:r>
              <a:rPr lang="ru-RU" sz="1600" b="1" i="1" dirty="0" smtClean="0">
                <a:solidFill>
                  <a:srgbClr val="0070C0"/>
                </a:solidFill>
              </a:rPr>
              <a:t>           2017</a:t>
            </a:r>
            <a:endParaRPr lang="ru-RU" sz="1600" b="1" i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62880" y="428440"/>
            <a:ext cx="566055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algn="r">
              <a:lnSpc>
                <a:spcPct val="150000"/>
              </a:lnSpc>
              <a:spcAft>
                <a:spcPts val="0"/>
              </a:spcAft>
            </a:pPr>
            <a:r>
              <a:rPr lang="ru-RU" sz="1400" b="1" i="1" dirty="0" smtClean="0">
                <a:solidFill>
                  <a:srgbClr val="0070C0"/>
                </a:solidFill>
              </a:rPr>
              <a:t>Эпиграф:</a:t>
            </a:r>
            <a:r>
              <a:rPr lang="ru-RU" sz="1400" dirty="0" smtClean="0">
                <a:ea typeface="Times New Roman"/>
              </a:rPr>
              <a:t> </a:t>
            </a:r>
            <a:r>
              <a:rPr lang="ru-RU" sz="1400" b="1" i="1" dirty="0">
                <a:solidFill>
                  <a:srgbClr val="0070C0"/>
                </a:solidFill>
                <a:ea typeface="Times New Roman"/>
              </a:rPr>
              <a:t>«Наш мир так же сложен и уязвим, как паутинка. </a:t>
            </a:r>
          </a:p>
          <a:p>
            <a:pPr marL="228600" algn="r">
              <a:lnSpc>
                <a:spcPct val="150000"/>
              </a:lnSpc>
              <a:spcAft>
                <a:spcPts val="0"/>
              </a:spcAft>
            </a:pPr>
            <a:r>
              <a:rPr lang="ru-RU" sz="1400" b="1" i="1" dirty="0">
                <a:solidFill>
                  <a:srgbClr val="0070C0"/>
                </a:solidFill>
                <a:ea typeface="Times New Roman"/>
              </a:rPr>
              <a:t>Коснись одной паутинки, и дрогнут все остальные» </a:t>
            </a:r>
          </a:p>
          <a:p>
            <a:pPr marL="228600" algn="r">
              <a:lnSpc>
                <a:spcPct val="150000"/>
              </a:lnSpc>
              <a:spcAft>
                <a:spcPts val="0"/>
              </a:spcAft>
            </a:pPr>
            <a:r>
              <a:rPr lang="ru-RU" sz="1400" b="1" i="1" dirty="0" err="1">
                <a:solidFill>
                  <a:srgbClr val="0070C0"/>
                </a:solidFill>
                <a:ea typeface="Times New Roman"/>
              </a:rPr>
              <a:t>Джерральд</a:t>
            </a:r>
            <a:r>
              <a:rPr lang="ru-RU" sz="1400" b="1" i="1" dirty="0">
                <a:solidFill>
                  <a:srgbClr val="0070C0"/>
                </a:solidFill>
                <a:ea typeface="Times New Roman"/>
              </a:rPr>
              <a:t> </a:t>
            </a:r>
            <a:r>
              <a:rPr lang="ru-RU" sz="1400" b="1" i="1" dirty="0" smtClean="0">
                <a:solidFill>
                  <a:srgbClr val="0070C0"/>
                </a:solidFill>
                <a:ea typeface="Times New Roman"/>
              </a:rPr>
              <a:t>Даррелл</a:t>
            </a:r>
          </a:p>
          <a:p>
            <a:pPr marL="228600" algn="just">
              <a:lnSpc>
                <a:spcPct val="150000"/>
              </a:lnSpc>
              <a:spcAft>
                <a:spcPts val="0"/>
              </a:spcAft>
            </a:pPr>
            <a:endParaRPr lang="ru-RU" sz="1400" b="1" i="1" dirty="0">
              <a:solidFill>
                <a:srgbClr val="0070C0"/>
              </a:solidFill>
              <a:ea typeface="Times New Roman"/>
            </a:endParaRPr>
          </a:p>
          <a:p>
            <a:r>
              <a:rPr lang="ru-RU" b="1" i="1" dirty="0" smtClean="0">
                <a:solidFill>
                  <a:srgbClr val="0070C0"/>
                </a:solidFill>
              </a:rPr>
              <a:t> 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Озеро </a:t>
            </a:r>
            <a:r>
              <a:rPr lang="ru-RU" sz="4400" b="1" i="1" dirty="0" err="1" smtClean="0">
                <a:solidFill>
                  <a:srgbClr val="0070C0"/>
                </a:solidFill>
              </a:rPr>
              <a:t>Йеллоустоун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990" y="2247900"/>
            <a:ext cx="6326019" cy="3878263"/>
          </a:xfrm>
        </p:spPr>
      </p:pic>
    </p:spTree>
    <p:extLst>
      <p:ext uri="{BB962C8B-B14F-4D97-AF65-F5344CB8AC3E}">
        <p14:creationId xmlns:p14="http://schemas.microsoft.com/office/powerpoint/2010/main" val="175480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Американский бизон находится </a:t>
            </a:r>
            <a:br>
              <a:rPr lang="ru-RU" sz="2800" b="1" i="1" dirty="0" smtClean="0">
                <a:solidFill>
                  <a:srgbClr val="0070C0"/>
                </a:solidFill>
              </a:rPr>
            </a:br>
            <a:r>
              <a:rPr lang="ru-RU" sz="2800" b="1" i="1" dirty="0" smtClean="0">
                <a:solidFill>
                  <a:srgbClr val="0070C0"/>
                </a:solidFill>
              </a:rPr>
              <a:t>на грани исчезновения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276872"/>
            <a:ext cx="5544616" cy="3744416"/>
          </a:xfrm>
        </p:spPr>
      </p:pic>
    </p:spTree>
    <p:extLst>
      <p:ext uri="{BB962C8B-B14F-4D97-AF65-F5344CB8AC3E}">
        <p14:creationId xmlns:p14="http://schemas.microsoft.com/office/powerpoint/2010/main" val="359767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548680"/>
            <a:ext cx="3554635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27984" y="1010830"/>
            <a:ext cx="37018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0070C0"/>
                </a:solidFill>
              </a:rPr>
              <a:t>Индейские племена, получив оружие, </a:t>
            </a:r>
            <a:r>
              <a:rPr lang="ru-RU" sz="2400" b="1" i="1" dirty="0" smtClean="0">
                <a:solidFill>
                  <a:srgbClr val="0070C0"/>
                </a:solidFill>
              </a:rPr>
              <a:t>начали </a:t>
            </a:r>
            <a:r>
              <a:rPr lang="ru-RU" sz="2400" b="1" i="1" dirty="0">
                <a:solidFill>
                  <a:srgbClr val="0070C0"/>
                </a:solidFill>
              </a:rPr>
              <a:t>убивать больше бизонов, </a:t>
            </a:r>
            <a:r>
              <a:rPr lang="ru-RU" sz="2400" b="1" i="1" dirty="0" smtClean="0">
                <a:solidFill>
                  <a:srgbClr val="0070C0"/>
                </a:solidFill>
              </a:rPr>
              <a:t>чем </a:t>
            </a:r>
            <a:r>
              <a:rPr lang="ru-RU" sz="2400" b="1" i="1" dirty="0">
                <a:solidFill>
                  <a:srgbClr val="0070C0"/>
                </a:solidFill>
              </a:rPr>
              <a:t>им </a:t>
            </a:r>
            <a:r>
              <a:rPr lang="ru-RU" sz="2400" b="1" i="1" dirty="0" smtClean="0">
                <a:solidFill>
                  <a:srgbClr val="0070C0"/>
                </a:solidFill>
              </a:rPr>
              <a:t>требовалось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55079"/>
            <a:ext cx="3888432" cy="2800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6334" y="4550640"/>
            <a:ext cx="3528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0070C0"/>
                </a:solidFill>
              </a:rPr>
              <a:t>Охота на бизона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35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3"/>
            <a:ext cx="4345980" cy="2528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92080" y="1317544"/>
            <a:ext cx="3684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400" b="1" i="1" dirty="0" smtClean="0">
                <a:solidFill>
                  <a:srgbClr val="0070C0"/>
                </a:solidFill>
              </a:rPr>
              <a:t>Американские скотоводы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12976"/>
            <a:ext cx="4248472" cy="3129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3933057"/>
            <a:ext cx="4320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i="1" dirty="0" smtClean="0">
                <a:solidFill>
                  <a:srgbClr val="0070C0"/>
                </a:solidFill>
              </a:rPr>
              <a:t> </a:t>
            </a:r>
            <a:r>
              <a:rPr lang="ru-RU" sz="2400" b="1" i="1" dirty="0" smtClean="0">
                <a:solidFill>
                  <a:srgbClr val="0070C0"/>
                </a:solidFill>
              </a:rPr>
              <a:t> Гора черепов бизонов, </a:t>
            </a:r>
          </a:p>
          <a:p>
            <a:pPr lvl="0"/>
            <a:r>
              <a:rPr lang="ru-RU" sz="2400" b="1" i="1" dirty="0" smtClean="0">
                <a:solidFill>
                  <a:srgbClr val="0070C0"/>
                </a:solidFill>
              </a:rPr>
              <a:t>истребленных американцами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29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График численности бизонов в США </a:t>
            </a:r>
            <a:br>
              <a:rPr lang="ru-RU" sz="2800" b="1" i="1" dirty="0" smtClean="0">
                <a:solidFill>
                  <a:srgbClr val="0070C0"/>
                </a:solidFill>
              </a:rPr>
            </a:br>
            <a:r>
              <a:rPr lang="ru-RU" sz="2800" b="1" i="1" dirty="0" smtClean="0">
                <a:solidFill>
                  <a:srgbClr val="0070C0"/>
                </a:solidFill>
              </a:rPr>
              <a:t>с 1800 – по 1900 года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698500" y="2247900"/>
          <a:ext cx="7747000" cy="3878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4274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Звери, птицы и рыбы парка «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Йеллоустоун</a:t>
            </a:r>
            <a:r>
              <a:rPr lang="ru-RU" sz="2800" b="1" i="1" dirty="0" smtClean="0">
                <a:solidFill>
                  <a:srgbClr val="0070C0"/>
                </a:solidFill>
              </a:rPr>
              <a:t>»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3861048"/>
            <a:ext cx="2808312" cy="370336"/>
          </a:xfrm>
        </p:spPr>
        <p:txBody>
          <a:bodyPr>
            <a:noAutofit/>
          </a:bodyPr>
          <a:lstStyle/>
          <a:p>
            <a:r>
              <a:rPr lang="ru-RU" sz="1900" b="1" i="1" dirty="0" smtClean="0">
                <a:solidFill>
                  <a:srgbClr val="0070C0"/>
                </a:solidFill>
              </a:rPr>
              <a:t>Медведи-гризли</a:t>
            </a:r>
            <a:endParaRPr lang="ru-RU" sz="1900" b="1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645857" y="3728977"/>
            <a:ext cx="1584176" cy="504056"/>
          </a:xfrm>
        </p:spPr>
        <p:txBody>
          <a:bodyPr>
            <a:normAutofit/>
          </a:bodyPr>
          <a:lstStyle/>
          <a:p>
            <a:r>
              <a:rPr lang="ru-RU" sz="1900" b="1" i="1" dirty="0" smtClean="0">
                <a:solidFill>
                  <a:srgbClr val="0070C0"/>
                </a:solidFill>
              </a:rPr>
              <a:t>Волк</a:t>
            </a:r>
            <a:endParaRPr lang="ru-RU" sz="1900" b="1" i="1" dirty="0">
              <a:solidFill>
                <a:srgbClr val="0070C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2204865"/>
            <a:ext cx="211223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917" y="2276872"/>
            <a:ext cx="2381196" cy="1601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886" y="2276872"/>
            <a:ext cx="1982465" cy="1486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67083" y="3763478"/>
            <a:ext cx="720069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900" b="1" i="1" dirty="0">
                <a:solidFill>
                  <a:srgbClr val="0070C0"/>
                </a:solidFill>
              </a:rPr>
              <a:t>Рысь</a:t>
            </a:r>
            <a:endParaRPr lang="ru-RU" sz="1900" dirty="0">
              <a:solidFill>
                <a:srgbClr val="0070C0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317" y="4372897"/>
            <a:ext cx="2153475" cy="1552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98354" y="6021288"/>
            <a:ext cx="763671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900" b="1" i="1" dirty="0">
                <a:solidFill>
                  <a:srgbClr val="0070C0"/>
                </a:solidFill>
              </a:rPr>
              <a:t>Пума</a:t>
            </a:r>
            <a:endParaRPr lang="ru-RU" sz="1900" dirty="0">
              <a:solidFill>
                <a:srgbClr val="0070C0"/>
              </a:solidFill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916" y="4405121"/>
            <a:ext cx="2478058" cy="1472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198916" y="6044046"/>
            <a:ext cx="2231060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900" b="1" i="1" dirty="0">
                <a:solidFill>
                  <a:srgbClr val="0070C0"/>
                </a:solidFill>
              </a:rPr>
              <a:t>Белоголовый орлан</a:t>
            </a:r>
            <a:endParaRPr lang="ru-RU" sz="1900" dirty="0">
              <a:solidFill>
                <a:srgbClr val="0070C0"/>
              </a:solidFill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756" y="4581128"/>
            <a:ext cx="2071595" cy="1315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787368" y="6044046"/>
            <a:ext cx="914353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900" b="1" i="1" dirty="0">
                <a:solidFill>
                  <a:srgbClr val="0070C0"/>
                </a:solidFill>
              </a:rPr>
              <a:t>Лосось</a:t>
            </a: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257230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132856"/>
            <a:ext cx="7745505" cy="38778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 smtClean="0"/>
              <a:t>      </a:t>
            </a:r>
            <a:r>
              <a:rPr lang="ru-RU" sz="3000" dirty="0" smtClean="0">
                <a:solidFill>
                  <a:srgbClr val="C00000"/>
                </a:solidFill>
              </a:rPr>
              <a:t>  </a:t>
            </a:r>
            <a:r>
              <a:rPr lang="ru-RU" sz="4000" b="1" i="1" dirty="0" smtClean="0">
                <a:solidFill>
                  <a:srgbClr val="C00000"/>
                </a:solidFill>
              </a:rPr>
              <a:t>Основан 1 августа 1914 года</a:t>
            </a:r>
            <a:endParaRPr lang="ru-RU" sz="3000" b="1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000" b="1" i="1" dirty="0" smtClean="0">
                <a:solidFill>
                  <a:srgbClr val="0070C0"/>
                </a:solidFill>
              </a:rPr>
              <a:t>                    </a:t>
            </a:r>
            <a:r>
              <a:rPr lang="ru-RU" sz="3600" b="1" i="1" dirty="0" smtClean="0">
                <a:solidFill>
                  <a:srgbClr val="0070C0"/>
                </a:solidFill>
              </a:rPr>
              <a:t>Парк </a:t>
            </a:r>
            <a:r>
              <a:rPr lang="ru-RU" sz="3600" b="1" i="1" dirty="0">
                <a:solidFill>
                  <a:srgbClr val="0070C0"/>
                </a:solidFill>
              </a:rPr>
              <a:t>насчитывает:</a:t>
            </a:r>
          </a:p>
          <a:p>
            <a:pPr marL="457200" indent="-457200">
              <a:buAutoNum type="arabicPeriod"/>
            </a:pPr>
            <a:r>
              <a:rPr lang="ru-RU" b="1" i="1" dirty="0">
                <a:solidFill>
                  <a:srgbClr val="0070C0"/>
                </a:solidFill>
              </a:rPr>
              <a:t>50 видов млекопитающих</a:t>
            </a:r>
          </a:p>
          <a:p>
            <a:pPr marL="457200" indent="-457200">
              <a:buAutoNum type="arabicPeriod"/>
            </a:pPr>
            <a:r>
              <a:rPr lang="ru-RU" b="1" i="1" dirty="0">
                <a:solidFill>
                  <a:srgbClr val="0070C0"/>
                </a:solidFill>
              </a:rPr>
              <a:t>100 видов птиц</a:t>
            </a:r>
          </a:p>
          <a:p>
            <a:pPr marL="457200" indent="-457200">
              <a:buAutoNum type="arabicPeriod"/>
            </a:pPr>
            <a:r>
              <a:rPr lang="ru-RU" b="1" i="1" dirty="0">
                <a:solidFill>
                  <a:srgbClr val="0070C0"/>
                </a:solidFill>
              </a:rPr>
              <a:t>650 видов растений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8131982" cy="1054250"/>
          </a:xfrm>
        </p:spPr>
        <p:txBody>
          <a:bodyPr/>
          <a:lstStyle/>
          <a:p>
            <a:r>
              <a:rPr lang="ru-RU" sz="4400" b="1" i="1" dirty="0">
                <a:solidFill>
                  <a:srgbClr val="0070C0"/>
                </a:solidFill>
              </a:rPr>
              <a:t>Швейцария</a:t>
            </a:r>
            <a:br>
              <a:rPr lang="ru-RU" sz="4400" b="1" i="1" dirty="0">
                <a:solidFill>
                  <a:srgbClr val="0070C0"/>
                </a:solidFill>
              </a:rPr>
            </a:br>
            <a:r>
              <a:rPr lang="ru-RU" sz="4400" b="1" i="1" dirty="0">
                <a:solidFill>
                  <a:srgbClr val="0070C0"/>
                </a:solidFill>
              </a:rPr>
              <a:t>Национальный парк «</a:t>
            </a:r>
            <a:r>
              <a:rPr lang="ru-RU" sz="4400" b="1" i="1" dirty="0" err="1">
                <a:solidFill>
                  <a:srgbClr val="0070C0"/>
                </a:solidFill>
              </a:rPr>
              <a:t>Энгадин</a:t>
            </a:r>
            <a:r>
              <a:rPr lang="ru-RU" sz="4400" b="1" i="1" dirty="0">
                <a:solidFill>
                  <a:srgbClr val="0070C0"/>
                </a:solidFill>
              </a:rPr>
              <a:t>»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01007"/>
            <a:ext cx="3600400" cy="314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43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Животные парка «</a:t>
            </a:r>
            <a:r>
              <a:rPr lang="ru-RU" sz="4400" b="1" i="1" dirty="0" err="1" smtClean="0">
                <a:solidFill>
                  <a:srgbClr val="0070C0"/>
                </a:solidFill>
              </a:rPr>
              <a:t>Энгадин</a:t>
            </a:r>
            <a:r>
              <a:rPr lang="ru-RU" sz="4400" b="1" i="1" dirty="0" smtClean="0">
                <a:solidFill>
                  <a:srgbClr val="0070C0"/>
                </a:solidFill>
              </a:rPr>
              <a:t>»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87624" y="5589240"/>
            <a:ext cx="1440160" cy="360040"/>
          </a:xfrm>
        </p:spPr>
        <p:txBody>
          <a:bodyPr>
            <a:noAutofit/>
          </a:bodyPr>
          <a:lstStyle/>
          <a:p>
            <a:r>
              <a:rPr lang="ru-RU" sz="1900" b="1" i="1" dirty="0" smtClean="0">
                <a:solidFill>
                  <a:srgbClr val="0070C0"/>
                </a:solidFill>
              </a:rPr>
              <a:t>Олень</a:t>
            </a:r>
            <a:endParaRPr lang="ru-RU" sz="1900" b="1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48064" y="4005064"/>
            <a:ext cx="2952328" cy="432048"/>
          </a:xfrm>
        </p:spPr>
        <p:txBody>
          <a:bodyPr>
            <a:normAutofit/>
          </a:bodyPr>
          <a:lstStyle/>
          <a:p>
            <a:r>
              <a:rPr lang="ru-RU" sz="1900" b="1" i="1" dirty="0" smtClean="0">
                <a:solidFill>
                  <a:srgbClr val="0070C0"/>
                </a:solidFill>
              </a:rPr>
              <a:t>Бурый медведь</a:t>
            </a:r>
            <a:endParaRPr lang="ru-RU" sz="1900" b="1" i="1" dirty="0">
              <a:solidFill>
                <a:srgbClr val="0070C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32856"/>
            <a:ext cx="2606940" cy="1955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049" y="2204864"/>
            <a:ext cx="2448272" cy="1855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186" y="4600496"/>
            <a:ext cx="2763342" cy="165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581128"/>
            <a:ext cx="2232248" cy="1676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048164" y="6301010"/>
            <a:ext cx="1440160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i="1" dirty="0" smtClean="0">
                <a:solidFill>
                  <a:srgbClr val="0070C0"/>
                </a:solidFill>
              </a:rPr>
              <a:t>    Бородач</a:t>
            </a:r>
            <a:endParaRPr lang="ru-RU" sz="1900" dirty="0"/>
          </a:p>
        </p:txBody>
      </p:sp>
      <p:sp>
        <p:nvSpPr>
          <p:cNvPr id="11" name="Текст 2"/>
          <p:cNvSpPr txBox="1">
            <a:spLocks/>
          </p:cNvSpPr>
          <p:nvPr/>
        </p:nvSpPr>
        <p:spPr>
          <a:xfrm>
            <a:off x="1839777" y="4182692"/>
            <a:ext cx="1440160" cy="3600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900" b="1" i="1" dirty="0" smtClean="0">
                <a:solidFill>
                  <a:srgbClr val="0070C0"/>
                </a:solidFill>
              </a:rPr>
              <a:t>Олень</a:t>
            </a:r>
            <a:endParaRPr lang="ru-RU" sz="1900" b="1" i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93732" y="6301010"/>
            <a:ext cx="2132250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900" b="1" i="1" dirty="0" smtClean="0">
                <a:solidFill>
                  <a:srgbClr val="0070C0"/>
                </a:solidFill>
              </a:rPr>
              <a:t>Альпийский сурок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937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734742"/>
            <a:ext cx="3773464" cy="381642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>
                <a:solidFill>
                  <a:srgbClr val="0070C0"/>
                </a:solidFill>
              </a:rPr>
              <a:t>Республика Бурятия</a:t>
            </a:r>
            <a:br>
              <a:rPr lang="ru-RU" sz="3600" b="1" i="1" dirty="0">
                <a:solidFill>
                  <a:srgbClr val="0070C0"/>
                </a:solidFill>
              </a:rPr>
            </a:br>
            <a:r>
              <a:rPr lang="ru-RU" sz="3600" b="1" i="1" dirty="0" err="1">
                <a:solidFill>
                  <a:srgbClr val="0070C0"/>
                </a:solidFill>
              </a:rPr>
              <a:t>Баргузинский</a:t>
            </a:r>
            <a:r>
              <a:rPr lang="ru-RU" sz="3600" b="1" i="1" dirty="0">
                <a:solidFill>
                  <a:srgbClr val="0070C0"/>
                </a:solidFill>
              </a:rPr>
              <a:t> соболиный заповедник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70" y="3659408"/>
            <a:ext cx="3893017" cy="2874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7802" y="2708920"/>
            <a:ext cx="32724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</a:rPr>
              <a:t>                         Соболь  -   </a:t>
            </a:r>
          </a:p>
          <a:p>
            <a:pPr algn="ctr"/>
            <a:r>
              <a:rPr lang="ru-RU" b="1" i="1" dirty="0" smtClean="0">
                <a:solidFill>
                  <a:srgbClr val="0070C0"/>
                </a:solidFill>
              </a:rPr>
              <a:t>особо охраняемое животное </a:t>
            </a:r>
          </a:p>
          <a:p>
            <a:pPr algn="ctr"/>
            <a:r>
              <a:rPr lang="ru-RU" b="1" i="1" dirty="0" smtClean="0">
                <a:solidFill>
                  <a:srgbClr val="0070C0"/>
                </a:solidFill>
              </a:rPr>
              <a:t>на территории парка</a:t>
            </a: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979" y="2060848"/>
            <a:ext cx="487045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109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График численности соболей</a:t>
            </a:r>
            <a:br>
              <a:rPr lang="ru-RU" sz="4400" b="1" i="1" dirty="0" smtClean="0">
                <a:solidFill>
                  <a:srgbClr val="0070C0"/>
                </a:solidFill>
              </a:rPr>
            </a:br>
            <a:r>
              <a:rPr lang="ru-RU" sz="4400" b="1" i="1" dirty="0" smtClean="0">
                <a:solidFill>
                  <a:srgbClr val="0070C0"/>
                </a:solidFill>
              </a:rPr>
              <a:t>в республике Бурятия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0943069"/>
              </p:ext>
            </p:extLst>
          </p:nvPr>
        </p:nvGraphicFramePr>
        <p:xfrm>
          <a:off x="698500" y="2247900"/>
          <a:ext cx="7905948" cy="4061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7109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Удмуртская республика</a:t>
            </a:r>
            <a:br>
              <a:rPr lang="ru-RU" sz="3600" b="1" i="1" dirty="0" smtClean="0">
                <a:solidFill>
                  <a:srgbClr val="0070C0"/>
                </a:solidFill>
              </a:rPr>
            </a:br>
            <a:r>
              <a:rPr lang="ru-RU" sz="3600" b="1" i="1" dirty="0" err="1" smtClean="0">
                <a:solidFill>
                  <a:srgbClr val="0070C0"/>
                </a:solidFill>
              </a:rPr>
              <a:t>Нечкинский</a:t>
            </a:r>
            <a:r>
              <a:rPr lang="ru-RU" sz="3600" b="1" i="1" dirty="0" smtClean="0">
                <a:solidFill>
                  <a:srgbClr val="0070C0"/>
                </a:solidFill>
              </a:rPr>
              <a:t> национальный парк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52936"/>
            <a:ext cx="4943652" cy="365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169329"/>
            <a:ext cx="2451328" cy="4335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2169329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Основан 16 октября 1997 года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47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Озеро Байкал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</a:rPr>
              <a:t>Летом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</a:rPr>
              <a:t>Зимой</a:t>
            </a: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5" y="2924944"/>
            <a:ext cx="380365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924944"/>
            <a:ext cx="3800475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988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 algn="ctr">
              <a:buNone/>
            </a:pPr>
            <a:r>
              <a:rPr lang="ru-RU" sz="3600" dirty="0" smtClean="0"/>
              <a:t>  </a:t>
            </a:r>
            <a:r>
              <a:rPr lang="ru-RU" sz="4400" b="1" i="1" dirty="0" smtClean="0">
                <a:solidFill>
                  <a:srgbClr val="C00000"/>
                </a:solidFill>
              </a:rPr>
              <a:t>11 января 1997 года</a:t>
            </a:r>
            <a:r>
              <a:rPr lang="ru-RU" sz="3600" b="1" i="1" dirty="0" smtClean="0">
                <a:solidFill>
                  <a:srgbClr val="0070C0"/>
                </a:solidFill>
              </a:rPr>
              <a:t> –</a:t>
            </a:r>
          </a:p>
          <a:p>
            <a:pPr marL="0" indent="0" algn="ctr">
              <a:buNone/>
            </a:pPr>
            <a:r>
              <a:rPr lang="ru-RU" sz="3600" b="1" i="1" dirty="0">
                <a:solidFill>
                  <a:srgbClr val="0070C0"/>
                </a:solidFill>
              </a:rPr>
              <a:t> </a:t>
            </a:r>
            <a:r>
              <a:rPr lang="ru-RU" sz="3600" b="1" i="1" dirty="0" smtClean="0">
                <a:solidFill>
                  <a:srgbClr val="0070C0"/>
                </a:solidFill>
              </a:rPr>
              <a:t>    День заповедников и национальных парков в России.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Официальный праздник </a:t>
            </a:r>
            <a:br>
              <a:rPr lang="ru-RU" sz="4400" b="1" i="1" dirty="0" smtClean="0">
                <a:solidFill>
                  <a:srgbClr val="0070C0"/>
                </a:solidFill>
              </a:rPr>
            </a:br>
            <a:r>
              <a:rPr lang="ru-RU" sz="4400" b="1" i="1" dirty="0" smtClean="0">
                <a:solidFill>
                  <a:srgbClr val="0070C0"/>
                </a:solidFill>
              </a:rPr>
              <a:t> Российской Федерации 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18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852936"/>
            <a:ext cx="5816969" cy="2385138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3500" b="1" i="1" dirty="0" smtClean="0">
                <a:solidFill>
                  <a:srgbClr val="C00000"/>
                </a:solidFill>
              </a:rPr>
              <a:t>  </a:t>
            </a:r>
            <a:r>
              <a:rPr lang="ru-RU" b="1" i="1" dirty="0" smtClean="0">
                <a:solidFill>
                  <a:srgbClr val="0070C0"/>
                </a:solidFill>
              </a:rPr>
              <a:t>Расположен в Липецкой области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i="1" dirty="0" smtClean="0">
                <a:solidFill>
                  <a:srgbClr val="0070C0"/>
                </a:solidFill>
              </a:rPr>
              <a:t>Занимает </a:t>
            </a:r>
            <a:r>
              <a:rPr lang="ru-RU" b="1" i="1" dirty="0">
                <a:solidFill>
                  <a:srgbClr val="0070C0"/>
                </a:solidFill>
              </a:rPr>
              <a:t>230 га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0070C0"/>
                </a:solidFill>
              </a:rPr>
              <a:t>974 вида растений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0070C0"/>
                </a:solidFill>
              </a:rPr>
              <a:t>20 видов птиц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Заповедник «</a:t>
            </a:r>
            <a:r>
              <a:rPr lang="ru-RU" sz="4400" b="1" i="1" dirty="0" err="1">
                <a:solidFill>
                  <a:srgbClr val="0070C0"/>
                </a:solidFill>
              </a:rPr>
              <a:t>Галичья</a:t>
            </a:r>
            <a:r>
              <a:rPr lang="ru-RU" sz="4400" b="1" i="1" dirty="0">
                <a:solidFill>
                  <a:srgbClr val="0070C0"/>
                </a:solidFill>
              </a:rPr>
              <a:t> гора»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07704" y="2276872"/>
            <a:ext cx="53439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Основан 25 апреля 1925 года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579584"/>
            <a:ext cx="4826174" cy="2924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520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Обитатели заповедника  «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Галичья</a:t>
            </a:r>
            <a:r>
              <a:rPr lang="ru-RU" sz="3200" b="1" i="1" dirty="0" smtClean="0">
                <a:solidFill>
                  <a:srgbClr val="0070C0"/>
                </a:solidFill>
              </a:rPr>
              <a:t> гора», </a:t>
            </a:r>
            <a:br>
              <a:rPr lang="ru-RU" sz="3200" b="1" i="1" dirty="0" smtClean="0">
                <a:solidFill>
                  <a:srgbClr val="0070C0"/>
                </a:solidFill>
              </a:rPr>
            </a:br>
            <a:r>
              <a:rPr lang="ru-RU" sz="3200" b="1" i="1" dirty="0" smtClean="0">
                <a:solidFill>
                  <a:srgbClr val="0070C0"/>
                </a:solidFill>
              </a:rPr>
              <a:t>занесенные в Красную книгу России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6218083"/>
            <a:ext cx="2584336" cy="396632"/>
          </a:xfrm>
        </p:spPr>
        <p:txBody>
          <a:bodyPr>
            <a:normAutofit/>
          </a:bodyPr>
          <a:lstStyle/>
          <a:p>
            <a:r>
              <a:rPr lang="ru-RU" sz="1800" b="1" i="1" dirty="0" smtClean="0">
                <a:solidFill>
                  <a:srgbClr val="0070C0"/>
                </a:solidFill>
              </a:rPr>
              <a:t>Сокол-</a:t>
            </a:r>
            <a:r>
              <a:rPr lang="ru-RU" sz="1800" b="1" i="1" dirty="0" err="1" smtClean="0">
                <a:solidFill>
                  <a:srgbClr val="0070C0"/>
                </a:solidFill>
              </a:rPr>
              <a:t>балобан</a:t>
            </a:r>
            <a:endParaRPr lang="ru-RU" sz="1800" b="1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08104" y="6244599"/>
            <a:ext cx="3096344" cy="360040"/>
          </a:xfrm>
        </p:spPr>
        <p:txBody>
          <a:bodyPr>
            <a:noAutofit/>
          </a:bodyPr>
          <a:lstStyle/>
          <a:p>
            <a:r>
              <a:rPr lang="ru-RU" sz="1800" b="1" i="1" dirty="0" smtClean="0">
                <a:solidFill>
                  <a:srgbClr val="0070C0"/>
                </a:solidFill>
              </a:rPr>
              <a:t>Сапсан</a:t>
            </a:r>
            <a:endParaRPr lang="ru-RU" sz="1800" b="1" i="1" dirty="0">
              <a:solidFill>
                <a:srgbClr val="0070C0"/>
              </a:solidFill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653137"/>
            <a:ext cx="1884048" cy="1591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7" y="4653137"/>
            <a:ext cx="2226546" cy="1591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852" y="4653136"/>
            <a:ext cx="2160240" cy="159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846124" y="6293261"/>
            <a:ext cx="947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</a:rPr>
              <a:t>Беркут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121726"/>
            <a:ext cx="6912768" cy="2315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856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Музей в заповеднике</a:t>
            </a:r>
            <a:br>
              <a:rPr lang="ru-RU" sz="4400" b="1" i="1" dirty="0" smtClean="0">
                <a:solidFill>
                  <a:srgbClr val="0070C0"/>
                </a:solidFill>
              </a:rPr>
            </a:br>
            <a:r>
              <a:rPr lang="ru-RU" sz="4400" b="1" i="1" dirty="0" smtClean="0">
                <a:solidFill>
                  <a:srgbClr val="0070C0"/>
                </a:solidFill>
              </a:rPr>
              <a:t>«</a:t>
            </a:r>
            <a:r>
              <a:rPr lang="ru-RU" sz="4400" b="1" i="1" dirty="0" err="1" smtClean="0">
                <a:solidFill>
                  <a:srgbClr val="0070C0"/>
                </a:solidFill>
              </a:rPr>
              <a:t>Галичья</a:t>
            </a:r>
            <a:r>
              <a:rPr lang="ru-RU" sz="4400" b="1" i="1" dirty="0" smtClean="0">
                <a:solidFill>
                  <a:srgbClr val="0070C0"/>
                </a:solidFill>
              </a:rPr>
              <a:t> гора»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348880"/>
            <a:ext cx="2908697" cy="3878263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760" y="2348880"/>
            <a:ext cx="4936489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732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i="1" dirty="0" smtClean="0">
                <a:solidFill>
                  <a:srgbClr val="C00000"/>
                </a:solidFill>
              </a:rPr>
              <a:t>Основан в 2002 году</a:t>
            </a:r>
          </a:p>
          <a:p>
            <a:pPr marL="0" indent="0" algn="ctr">
              <a:buNone/>
            </a:pPr>
            <a:r>
              <a:rPr lang="ru-RU" sz="3600" b="1" i="1" dirty="0">
                <a:solidFill>
                  <a:srgbClr val="C00000"/>
                </a:solidFill>
              </a:rPr>
              <a:t> </a:t>
            </a:r>
            <a:r>
              <a:rPr lang="ru-RU" sz="3600" b="1" i="1" dirty="0" smtClean="0">
                <a:solidFill>
                  <a:srgbClr val="0070C0"/>
                </a:solidFill>
              </a:rPr>
              <a:t>Объединил 3 национальных парка: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0070C0"/>
                </a:solidFill>
              </a:rPr>
              <a:t>Национальный парк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Крюгера</a:t>
            </a:r>
            <a:r>
              <a:rPr lang="ru-RU" sz="2800" b="1" i="1" dirty="0" smtClean="0">
                <a:solidFill>
                  <a:srgbClr val="0070C0"/>
                </a:solidFill>
              </a:rPr>
              <a:t> в ЮАР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0070C0"/>
                </a:solidFill>
              </a:rPr>
              <a:t>Национальный парк Лимпопо в Мозамбике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0070C0"/>
                </a:solidFill>
              </a:rPr>
              <a:t>Национальный парк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Гонарежу</a:t>
            </a:r>
            <a:r>
              <a:rPr lang="ru-RU" sz="2800" b="1" i="1" dirty="0" smtClean="0">
                <a:solidFill>
                  <a:srgbClr val="0070C0"/>
                </a:solidFill>
              </a:rPr>
              <a:t> в Зимбабве</a:t>
            </a:r>
          </a:p>
          <a:p>
            <a:pPr marL="0" indent="0">
              <a:buNone/>
            </a:pP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Африка</a:t>
            </a:r>
            <a:br>
              <a:rPr lang="ru-RU" sz="4400" b="1" i="1" dirty="0" smtClean="0">
                <a:solidFill>
                  <a:srgbClr val="0070C0"/>
                </a:solidFill>
              </a:rPr>
            </a:br>
            <a:r>
              <a:rPr lang="ru-RU" sz="4400" b="1" i="1" dirty="0" smtClean="0">
                <a:solidFill>
                  <a:srgbClr val="0070C0"/>
                </a:solidFill>
              </a:rPr>
              <a:t>Африканский заповедник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67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11" y="2247900"/>
            <a:ext cx="7683314" cy="387826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Президент ЮАР </a:t>
            </a:r>
            <a:br>
              <a:rPr lang="ru-RU" sz="4400" b="1" i="1" dirty="0" smtClean="0">
                <a:solidFill>
                  <a:srgbClr val="0070C0"/>
                </a:solidFill>
              </a:rPr>
            </a:br>
            <a:r>
              <a:rPr lang="ru-RU" sz="4400" b="1" i="1" dirty="0" smtClean="0">
                <a:solidFill>
                  <a:srgbClr val="0070C0"/>
                </a:solidFill>
              </a:rPr>
              <a:t>Нельсон </a:t>
            </a:r>
            <a:r>
              <a:rPr lang="ru-RU" sz="4400" b="1" i="1" dirty="0" err="1" smtClean="0">
                <a:solidFill>
                  <a:srgbClr val="0070C0"/>
                </a:solidFill>
              </a:rPr>
              <a:t>Мандела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75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Красная книга Африки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04864"/>
            <a:ext cx="7488832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712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i="1" dirty="0" smtClean="0">
                <a:solidFill>
                  <a:srgbClr val="0070C0"/>
                </a:solidFill>
              </a:rPr>
              <a:t>Морской заповедник </a:t>
            </a:r>
            <a:br>
              <a:rPr lang="ru-RU" sz="4400" b="1" i="1" dirty="0" smtClean="0">
                <a:solidFill>
                  <a:srgbClr val="0070C0"/>
                </a:solidFill>
              </a:rPr>
            </a:br>
            <a:r>
              <a:rPr lang="ru-RU" sz="4400" b="1" i="1" dirty="0" smtClean="0">
                <a:solidFill>
                  <a:srgbClr val="0070C0"/>
                </a:solidFill>
              </a:rPr>
              <a:t>«Море Росса»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780928"/>
            <a:ext cx="3878263" cy="3524862"/>
          </a:xfr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45042"/>
            <a:ext cx="2952328" cy="1863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5856" y="2748970"/>
            <a:ext cx="1724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Море Росса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pic>
        <p:nvPicPr>
          <p:cNvPr id="4101" name="Picture 5" descr="http://img.lenta.ru/news/2008/12/23/diplomats/pictur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73214"/>
            <a:ext cx="2448272" cy="1848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9792" y="4167967"/>
            <a:ext cx="241675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 smtClean="0">
                <a:solidFill>
                  <a:srgbClr val="0070C0"/>
                </a:solidFill>
              </a:rPr>
              <a:t>Мюррей</a:t>
            </a:r>
            <a:r>
              <a:rPr lang="ru-RU" b="1" i="1" dirty="0" smtClean="0">
                <a:solidFill>
                  <a:srgbClr val="0070C0"/>
                </a:solidFill>
              </a:rPr>
              <a:t> </a:t>
            </a:r>
            <a:r>
              <a:rPr lang="ru-RU" b="1" i="1" dirty="0" err="1" smtClean="0">
                <a:solidFill>
                  <a:srgbClr val="0070C0"/>
                </a:solidFill>
              </a:rPr>
              <a:t>Маккали</a:t>
            </a:r>
            <a:endParaRPr lang="ru-RU" b="1" i="1" dirty="0" smtClean="0">
              <a:solidFill>
                <a:srgbClr val="0070C0"/>
              </a:solidFill>
            </a:endParaRPr>
          </a:p>
          <a:p>
            <a:r>
              <a:rPr lang="ru-RU" b="1" i="1" dirty="0" smtClean="0">
                <a:solidFill>
                  <a:srgbClr val="0070C0"/>
                </a:solidFill>
              </a:rPr>
              <a:t>Глава министерства </a:t>
            </a:r>
          </a:p>
          <a:p>
            <a:r>
              <a:rPr lang="ru-RU" b="1" i="1" dirty="0" smtClean="0">
                <a:solidFill>
                  <a:srgbClr val="0070C0"/>
                </a:solidFill>
              </a:rPr>
              <a:t>иностранных дел </a:t>
            </a:r>
          </a:p>
          <a:p>
            <a:r>
              <a:rPr lang="ru-RU" b="1" i="1" dirty="0" smtClean="0">
                <a:solidFill>
                  <a:srgbClr val="0070C0"/>
                </a:solidFill>
              </a:rPr>
              <a:t>Новой Зеландии, </a:t>
            </a:r>
          </a:p>
          <a:p>
            <a:r>
              <a:rPr lang="ru-RU" b="1" i="1" dirty="0">
                <a:solidFill>
                  <a:srgbClr val="0070C0"/>
                </a:solidFill>
              </a:rPr>
              <a:t>р</a:t>
            </a:r>
            <a:r>
              <a:rPr lang="ru-RU" b="1" i="1" dirty="0" smtClean="0">
                <a:solidFill>
                  <a:srgbClr val="0070C0"/>
                </a:solidFill>
              </a:rPr>
              <a:t>уководитель </a:t>
            </a:r>
            <a:endParaRPr lang="en-US" b="1" i="1" dirty="0" smtClean="0">
              <a:solidFill>
                <a:srgbClr val="0070C0"/>
              </a:solidFill>
            </a:endParaRPr>
          </a:p>
          <a:p>
            <a:r>
              <a:rPr lang="ru-RU" b="1" i="1" dirty="0" smtClean="0">
                <a:solidFill>
                  <a:srgbClr val="0070C0"/>
                </a:solidFill>
              </a:rPr>
              <a:t>заповедника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292080" y="2145042"/>
            <a:ext cx="33050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Основан в 2009 году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16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000" dirty="0" smtClean="0"/>
              <a:t>                  </a:t>
            </a:r>
          </a:p>
          <a:p>
            <a:pPr marL="0" indent="0">
              <a:buNone/>
            </a:pPr>
            <a:r>
              <a:rPr lang="ru-RU" sz="3000" b="1" i="1" dirty="0">
                <a:solidFill>
                  <a:srgbClr val="0070C0"/>
                </a:solidFill>
              </a:rPr>
              <a:t> </a:t>
            </a:r>
            <a:r>
              <a:rPr lang="ru-RU" sz="3000" b="1" i="1" dirty="0" smtClean="0">
                <a:solidFill>
                  <a:srgbClr val="0070C0"/>
                </a:solidFill>
              </a:rPr>
              <a:t>             </a:t>
            </a:r>
            <a:endParaRPr lang="ru-RU" sz="3000" b="1" i="1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Диаграмма численности морских обитателей в море Росса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157192"/>
            <a:ext cx="2232248" cy="1391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212155"/>
            <a:ext cx="2048105" cy="1326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587" y="5180344"/>
            <a:ext cx="2052785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001375"/>
              </p:ext>
            </p:extLst>
          </p:nvPr>
        </p:nvGraphicFramePr>
        <p:xfrm>
          <a:off x="467544" y="2204864"/>
          <a:ext cx="7776864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0403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ервый ролик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363" y="2247900"/>
            <a:ext cx="6899275" cy="387826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Интервью у одноклассников</a:t>
            </a:r>
            <a:endParaRPr lang="ru-RU" sz="40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11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Сравнительный график р</a:t>
            </a:r>
            <a:r>
              <a:rPr lang="ru-RU" sz="3600" b="1" i="1" dirty="0" smtClean="0">
                <a:solidFill>
                  <a:srgbClr val="0070C0"/>
                </a:solidFill>
              </a:rPr>
              <a:t>езультатов </a:t>
            </a:r>
            <a:r>
              <a:rPr lang="ru-RU" sz="3600" b="1" i="1" dirty="0" smtClean="0">
                <a:solidFill>
                  <a:srgbClr val="0070C0"/>
                </a:solidFill>
              </a:rPr>
              <a:t>опроса одноклассников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6769621"/>
              </p:ext>
            </p:extLst>
          </p:nvPr>
        </p:nvGraphicFramePr>
        <p:xfrm>
          <a:off x="4644008" y="2132856"/>
          <a:ext cx="4233540" cy="3557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8334605"/>
              </p:ext>
            </p:extLst>
          </p:nvPr>
        </p:nvGraphicFramePr>
        <p:xfrm>
          <a:off x="467544" y="2060848"/>
          <a:ext cx="403244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2805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торой ролик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363" y="2247900"/>
            <a:ext cx="6899275" cy="387826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Интервью у одноклассников</a:t>
            </a:r>
            <a:endParaRPr lang="ru-RU" sz="40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62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4204989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0070C0"/>
                </a:solidFill>
              </a:rPr>
              <a:t>Что такое заповедник и национальный парк?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0070C0"/>
                </a:solidFill>
              </a:rPr>
              <a:t>Чем отличается заповедник от национального парка?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0070C0"/>
                </a:solidFill>
              </a:rPr>
              <a:t>Знаете ли Вы самый большой и самый маленький заповедники в мире?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0070C0"/>
                </a:solidFill>
              </a:rPr>
              <a:t>Нужно ли создавать заповедники и национальные парки?</a:t>
            </a:r>
          </a:p>
          <a:p>
            <a:pPr marL="0" indent="0">
              <a:buNone/>
            </a:pPr>
            <a:endParaRPr lang="ru-RU" sz="2200" b="1" i="1" dirty="0" smtClean="0">
              <a:solidFill>
                <a:srgbClr val="0070C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sz="1600" b="1" i="1" dirty="0" smtClean="0">
              <a:solidFill>
                <a:srgbClr val="0070C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b="1" i="1" dirty="0" smtClean="0">
              <a:solidFill>
                <a:srgbClr val="0070C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Вопросы для опроса </a:t>
            </a:r>
            <a:r>
              <a:rPr lang="ru-RU" sz="4400" b="1" i="1" dirty="0" err="1" smtClean="0">
                <a:solidFill>
                  <a:srgbClr val="0070C0"/>
                </a:solidFill>
              </a:rPr>
              <a:t>однокдассников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75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Результаты опроса одноклассников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32240" y="3211565"/>
            <a:ext cx="16294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25 - учеников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4 - вопроса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1916813"/>
              </p:ext>
            </p:extLst>
          </p:nvPr>
        </p:nvGraphicFramePr>
        <p:xfrm>
          <a:off x="467544" y="2276872"/>
          <a:ext cx="7747000" cy="3878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1985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b="1" i="1" dirty="0" smtClean="0">
                <a:solidFill>
                  <a:srgbClr val="C00000"/>
                </a:solidFill>
              </a:rPr>
              <a:t>             Основан в </a:t>
            </a:r>
            <a:r>
              <a:rPr lang="en-US" sz="4000" b="1" i="1" dirty="0" smtClean="0">
                <a:solidFill>
                  <a:srgbClr val="C00000"/>
                </a:solidFill>
              </a:rPr>
              <a:t>III </a:t>
            </a:r>
            <a:r>
              <a:rPr lang="ru-RU" sz="4000" b="1" i="1" dirty="0" smtClean="0">
                <a:solidFill>
                  <a:srgbClr val="C00000"/>
                </a:solidFill>
              </a:rPr>
              <a:t>в до н.э.</a:t>
            </a:r>
          </a:p>
          <a:p>
            <a:pPr marL="0" indent="0">
              <a:buNone/>
            </a:pP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b="1" i="1" dirty="0" smtClean="0">
                <a:solidFill>
                  <a:srgbClr val="0070C0"/>
                </a:solidFill>
              </a:rPr>
              <a:t>Первый заповедник о. Шри-Ланка</a:t>
            </a:r>
            <a:endParaRPr lang="ru-RU" sz="3800" b="1" i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2996952"/>
            <a:ext cx="6667500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357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066156"/>
            <a:ext cx="7745505" cy="3877815"/>
          </a:xfrm>
        </p:spPr>
        <p:txBody>
          <a:bodyPr/>
          <a:lstStyle/>
          <a:p>
            <a:pPr marL="0" indent="0">
              <a:buNone/>
            </a:pPr>
            <a:r>
              <a:rPr lang="ru-RU" sz="3000" dirty="0" smtClean="0"/>
              <a:t>                    </a:t>
            </a:r>
            <a:r>
              <a:rPr lang="ru-RU" sz="2800" b="1" i="1" dirty="0" smtClean="0">
                <a:solidFill>
                  <a:srgbClr val="C00000"/>
                </a:solidFill>
              </a:rPr>
              <a:t>Основан 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в 1900 году</a:t>
            </a:r>
            <a:r>
              <a:rPr lang="ru-RU" sz="4000" dirty="0" smtClean="0"/>
              <a:t> </a:t>
            </a:r>
          </a:p>
          <a:p>
            <a:pPr marL="0" indent="0">
              <a:buNone/>
            </a:pPr>
            <a:r>
              <a:rPr lang="ru-RU" sz="4000" dirty="0" smtClean="0"/>
              <a:t>           </a:t>
            </a:r>
            <a:r>
              <a:rPr lang="ru-RU" b="1" i="1" dirty="0" smtClean="0">
                <a:solidFill>
                  <a:srgbClr val="0070C0"/>
                </a:solidFill>
              </a:rPr>
              <a:t>Парк </a:t>
            </a:r>
            <a:r>
              <a:rPr lang="ru-RU" b="1" i="1" dirty="0">
                <a:solidFill>
                  <a:srgbClr val="0070C0"/>
                </a:solidFill>
              </a:rPr>
              <a:t>насчитывает:</a:t>
            </a:r>
          </a:p>
          <a:p>
            <a:pPr marL="457200" indent="-457200">
              <a:buAutoNum type="arabicPeriod"/>
            </a:pPr>
            <a:r>
              <a:rPr lang="ru-RU" b="1" i="1" dirty="0">
                <a:solidFill>
                  <a:srgbClr val="0070C0"/>
                </a:solidFill>
              </a:rPr>
              <a:t>44 вида млекопитающих</a:t>
            </a:r>
          </a:p>
          <a:p>
            <a:pPr marL="457200" indent="-457200">
              <a:buAutoNum type="arabicPeriod"/>
            </a:pPr>
            <a:r>
              <a:rPr lang="ru-RU" b="1" i="1" dirty="0">
                <a:solidFill>
                  <a:srgbClr val="0070C0"/>
                </a:solidFill>
              </a:rPr>
              <a:t>215 видов птиц</a:t>
            </a:r>
          </a:p>
          <a:p>
            <a:pPr marL="457200" indent="-457200">
              <a:buAutoNum type="arabicPeriod"/>
            </a:pPr>
            <a:r>
              <a:rPr lang="ru-RU" b="1" i="1" dirty="0">
                <a:solidFill>
                  <a:srgbClr val="0070C0"/>
                </a:solidFill>
              </a:rPr>
              <a:t>300 видов коралловых рыб</a:t>
            </a:r>
          </a:p>
          <a:p>
            <a:pPr marL="457200" indent="-457200">
              <a:buAutoNum type="arabicPeriod"/>
            </a:pPr>
            <a:r>
              <a:rPr lang="ru-RU" b="1" i="1" dirty="0">
                <a:solidFill>
                  <a:srgbClr val="0070C0"/>
                </a:solidFill>
              </a:rPr>
              <a:t>100 видов кораллов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о. Шри-Ланка</a:t>
            </a:r>
            <a:br>
              <a:rPr lang="ru-RU" sz="4400" b="1" i="1" dirty="0" smtClean="0">
                <a:solidFill>
                  <a:srgbClr val="0070C0"/>
                </a:solidFill>
              </a:rPr>
            </a:br>
            <a:r>
              <a:rPr lang="ru-RU" sz="4400" b="1" i="1" dirty="0" smtClean="0">
                <a:solidFill>
                  <a:srgbClr val="0070C0"/>
                </a:solidFill>
              </a:rPr>
              <a:t>Национальный парк «Яла»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771022"/>
            <a:ext cx="3168352" cy="3773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042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Морские обитатели </a:t>
            </a:r>
            <a:br>
              <a:rPr lang="ru-RU" sz="4400" b="1" i="1" dirty="0" smtClean="0">
                <a:solidFill>
                  <a:srgbClr val="0070C0"/>
                </a:solidFill>
              </a:rPr>
            </a:br>
            <a:r>
              <a:rPr lang="ru-RU" sz="4400" b="1" i="1" dirty="0" smtClean="0">
                <a:solidFill>
                  <a:srgbClr val="0070C0"/>
                </a:solidFill>
              </a:rPr>
              <a:t>о. Шри-Ланка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70C0"/>
                </a:solidFill>
              </a:rPr>
              <a:t>Черные рифовые акулы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</a:rPr>
              <a:t>Черепахи-</a:t>
            </a:r>
            <a:r>
              <a:rPr lang="ru-RU" b="1" i="1" dirty="0" err="1" smtClean="0">
                <a:solidFill>
                  <a:srgbClr val="0070C0"/>
                </a:solidFill>
              </a:rPr>
              <a:t>биссы</a:t>
            </a: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5" y="2996952"/>
            <a:ext cx="380365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996952"/>
            <a:ext cx="3800475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243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b="1" i="1" dirty="0" smtClean="0">
                <a:solidFill>
                  <a:srgbClr val="C00000"/>
                </a:solidFill>
              </a:rPr>
              <a:t>Основан 1 марта 1872 года</a:t>
            </a:r>
            <a:endParaRPr lang="ru-RU" sz="40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4000" dirty="0" smtClean="0"/>
              <a:t>           </a:t>
            </a:r>
            <a:r>
              <a:rPr lang="ru-RU" sz="3600" b="1" i="1" dirty="0" smtClean="0">
                <a:solidFill>
                  <a:srgbClr val="0070C0"/>
                </a:solidFill>
              </a:rPr>
              <a:t>Парк </a:t>
            </a:r>
            <a:r>
              <a:rPr lang="ru-RU" sz="3600" b="1" i="1" dirty="0">
                <a:solidFill>
                  <a:srgbClr val="0070C0"/>
                </a:solidFill>
              </a:rPr>
              <a:t>насчитывает:</a:t>
            </a:r>
          </a:p>
          <a:p>
            <a:pPr marL="457200" indent="-457200">
              <a:buAutoNum type="arabicPeriod"/>
            </a:pPr>
            <a:r>
              <a:rPr lang="ru-RU" b="1" i="1" dirty="0">
                <a:solidFill>
                  <a:srgbClr val="0070C0"/>
                </a:solidFill>
              </a:rPr>
              <a:t>60 видов млекопитающих</a:t>
            </a:r>
          </a:p>
          <a:p>
            <a:pPr marL="457200" indent="-457200">
              <a:buAutoNum type="arabicPeriod"/>
            </a:pPr>
            <a:r>
              <a:rPr lang="ru-RU" b="1" i="1" dirty="0">
                <a:solidFill>
                  <a:srgbClr val="0070C0"/>
                </a:solidFill>
              </a:rPr>
              <a:t>300 видов птиц</a:t>
            </a:r>
          </a:p>
          <a:p>
            <a:pPr marL="457200" indent="-457200">
              <a:buAutoNum type="arabicPeriod"/>
            </a:pPr>
            <a:r>
              <a:rPr lang="ru-RU" b="1" i="1" dirty="0">
                <a:solidFill>
                  <a:srgbClr val="0070C0"/>
                </a:solidFill>
              </a:rPr>
              <a:t>18 видов рыб</a:t>
            </a:r>
          </a:p>
          <a:p>
            <a:pPr marL="457200" indent="-457200">
              <a:buAutoNum type="arabicPeriod"/>
            </a:pPr>
            <a:r>
              <a:rPr lang="ru-RU" b="1" i="1" dirty="0">
                <a:solidFill>
                  <a:srgbClr val="0070C0"/>
                </a:solidFill>
              </a:rPr>
              <a:t>6 видов рептилий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>
                <a:solidFill>
                  <a:srgbClr val="0070C0"/>
                </a:solidFill>
              </a:rPr>
              <a:t>Соединенные Штаты Америки</a:t>
            </a:r>
            <a:br>
              <a:rPr lang="ru-RU" sz="3600" b="1" i="1" dirty="0">
                <a:solidFill>
                  <a:srgbClr val="0070C0"/>
                </a:solidFill>
              </a:rPr>
            </a:br>
            <a:r>
              <a:rPr lang="ru-RU" sz="3600" b="1" i="1" dirty="0" err="1">
                <a:solidFill>
                  <a:srgbClr val="0070C0"/>
                </a:solidFill>
              </a:rPr>
              <a:t>Йеллоустонский</a:t>
            </a:r>
            <a:r>
              <a:rPr lang="ru-RU" sz="3600" b="1" i="1" dirty="0">
                <a:solidFill>
                  <a:srgbClr val="0070C0"/>
                </a:solidFill>
              </a:rPr>
              <a:t> национальный парк</a:t>
            </a: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717032"/>
            <a:ext cx="3612340" cy="282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45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3483</TotalTime>
  <Words>427</Words>
  <Application>Microsoft Office PowerPoint</Application>
  <PresentationFormat>Экран (4:3)</PresentationFormat>
  <Paragraphs>125</Paragraphs>
  <Slides>31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Твердый переплет</vt:lpstr>
      <vt:lpstr>Презентация PowerPoint</vt:lpstr>
      <vt:lpstr>Удмуртская республика Нечкинский национальный парк</vt:lpstr>
      <vt:lpstr>Интервью у одноклассников</vt:lpstr>
      <vt:lpstr>Вопросы для опроса однокдассников</vt:lpstr>
      <vt:lpstr>Результаты опроса одноклассников</vt:lpstr>
      <vt:lpstr>Первый заповедник о. Шри-Ланка</vt:lpstr>
      <vt:lpstr>о. Шри-Ланка Национальный парк «Яла»</vt:lpstr>
      <vt:lpstr>Морские обитатели  о. Шри-Ланка</vt:lpstr>
      <vt:lpstr>Соединенные Штаты Америки Йеллоустонский национальный парк</vt:lpstr>
      <vt:lpstr>Озеро Йеллоустоун</vt:lpstr>
      <vt:lpstr>Американский бизон находится  на грани исчезновения</vt:lpstr>
      <vt:lpstr>Презентация PowerPoint</vt:lpstr>
      <vt:lpstr>Презентация PowerPoint</vt:lpstr>
      <vt:lpstr>График численности бизонов в США  с 1800 – по 1900 года</vt:lpstr>
      <vt:lpstr>Звери, птицы и рыбы парка «Йеллоустоун»</vt:lpstr>
      <vt:lpstr>Швейцария Национальный парк «Энгадин»</vt:lpstr>
      <vt:lpstr>Животные парка «Энгадин»</vt:lpstr>
      <vt:lpstr>Республика Бурятия Баргузинский соболиный заповедник</vt:lpstr>
      <vt:lpstr>График численности соболей в республике Бурятия</vt:lpstr>
      <vt:lpstr>Озеро Байкал</vt:lpstr>
      <vt:lpstr>Официальный праздник   Российской Федерации </vt:lpstr>
      <vt:lpstr>Заповедник «Галичья гора»</vt:lpstr>
      <vt:lpstr>Обитатели заповедника  «Галичья гора»,  занесенные в Красную книгу России</vt:lpstr>
      <vt:lpstr>Музей в заповеднике «Галичья гора»</vt:lpstr>
      <vt:lpstr>Африка Африканский заповедник</vt:lpstr>
      <vt:lpstr>Президент ЮАР  Нельсон Мандела</vt:lpstr>
      <vt:lpstr>Красная книга Африки</vt:lpstr>
      <vt:lpstr>Морской заповедник  «Море Росса»</vt:lpstr>
      <vt:lpstr>Диаграмма численности морских обитателей в море Росса</vt:lpstr>
      <vt:lpstr>Сравнительный график результатов опроса одноклассников</vt:lpstr>
      <vt:lpstr>Интервью у одноклассников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Dima</dc:creator>
  <cp:lastModifiedBy>Dima</cp:lastModifiedBy>
  <cp:revision>179</cp:revision>
  <dcterms:created xsi:type="dcterms:W3CDTF">2017-01-26T19:59:40Z</dcterms:created>
  <dcterms:modified xsi:type="dcterms:W3CDTF">2017-02-13T20:15:26Z</dcterms:modified>
</cp:coreProperties>
</file>